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12" r:id="rId2"/>
    <p:sldId id="617" r:id="rId3"/>
    <p:sldId id="618" r:id="rId4"/>
    <p:sldId id="619" r:id="rId5"/>
    <p:sldId id="622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DE2"/>
    <a:srgbClr val="E7F8F8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9A9CA3-63D2-450A-97BC-9A601B2D3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5B65196-8F16-415E-9F83-471535B7B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2EAB51-9988-4B4C-B04C-31533D9C4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A936CD-365F-4131-B228-4E83CEB11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5A0DD64-82F0-439C-9A55-40FD59D4C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865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F84ECA-538A-4860-A3A0-69DFDE82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77E71DA-239A-4201-B183-6B7B42CD5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6BE27F3-A27A-4BA4-BACB-31A4EC699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306B32-43EB-4A57-A2FF-1D41CEFD2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9A7636-49F4-480F-9942-0C3BA84A1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456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51804B2-502B-4450-8624-C7F96CB46B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F0EEBDE-59CA-4BC8-8BFF-9C22E8EE9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7B6A2DB-F4EE-487F-8B15-A76D3AD19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191A18-665F-4242-8394-65341C08C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30020D-1F86-4D5A-BBBE-28D1175A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6008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07DC20-5C6A-4748-80AF-74E03A266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13810"/>
            <a:ext cx="9069352" cy="611042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AFFD3BB-4B55-4D7C-9A84-623FB36A1677}"/>
              </a:ext>
            </a:extLst>
          </p:cNvPr>
          <p:cNvSpPr/>
          <p:nvPr userDrawn="1"/>
        </p:nvSpPr>
        <p:spPr>
          <a:xfrm>
            <a:off x="0" y="6539632"/>
            <a:ext cx="12192000" cy="265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135DD60-7203-4D4B-959F-E4C744B76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2864" y="6568034"/>
            <a:ext cx="374119" cy="208382"/>
          </a:xfrm>
        </p:spPr>
        <p:txBody>
          <a:bodyPr/>
          <a:lstStyle>
            <a:lvl1pPr algn="ctr">
              <a:defRPr sz="900" b="0"/>
            </a:lvl1pPr>
          </a:lstStyle>
          <a:p>
            <a:fld id="{5388F264-747A-4745-A9FE-7C82838F5DC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E745A9C7-17F3-48C1-A267-D7CA1468774A}"/>
              </a:ext>
            </a:extLst>
          </p:cNvPr>
          <p:cNvCxnSpPr>
            <a:cxnSpLocks/>
          </p:cNvCxnSpPr>
          <p:nvPr userDrawn="1"/>
        </p:nvCxnSpPr>
        <p:spPr>
          <a:xfrm>
            <a:off x="11483339" y="6632855"/>
            <a:ext cx="0" cy="787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F9DA4AA6-988D-4B5A-93E9-8556F6FE75DF}"/>
              </a:ext>
            </a:extLst>
          </p:cNvPr>
          <p:cNvCxnSpPr>
            <a:cxnSpLocks/>
          </p:cNvCxnSpPr>
          <p:nvPr userDrawn="1"/>
        </p:nvCxnSpPr>
        <p:spPr>
          <a:xfrm>
            <a:off x="11874403" y="6632855"/>
            <a:ext cx="0" cy="787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Group 41">
            <a:extLst>
              <a:ext uri="{FF2B5EF4-FFF2-40B4-BE49-F238E27FC236}">
                <a16:creationId xmlns:a16="http://schemas.microsoft.com/office/drawing/2014/main" id="{44E3335C-AB70-447C-8349-F87B0E8319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42192729"/>
              </p:ext>
            </p:extLst>
          </p:nvPr>
        </p:nvGraphicFramePr>
        <p:xfrm>
          <a:off x="0" y="0"/>
          <a:ext cx="12192000" cy="324479"/>
        </p:xfrm>
        <a:graphic>
          <a:graphicData uri="http://schemas.openxmlformats.org/drawingml/2006/table">
            <a:tbl>
              <a:tblPr/>
              <a:tblGrid>
                <a:gridCol w="765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32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26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44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Key Screen</a:t>
                      </a: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Workflow</a:t>
                      </a: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Description</a:t>
                      </a: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01B0900C-C815-4339-B8F8-B990197C92F7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324479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96629B2A-3DB9-4530-8794-6A6B2ECDFF08}"/>
              </a:ext>
            </a:extLst>
          </p:cNvPr>
          <p:cNvCxnSpPr>
            <a:cxnSpLocks/>
          </p:cNvCxnSpPr>
          <p:nvPr userDrawn="1"/>
        </p:nvCxnSpPr>
        <p:spPr>
          <a:xfrm>
            <a:off x="9069355" y="317236"/>
            <a:ext cx="0" cy="61104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508EFBC-74E8-4B1A-A02E-F7357D937C9F}"/>
              </a:ext>
            </a:extLst>
          </p:cNvPr>
          <p:cNvSpPr txBox="1"/>
          <p:nvPr userDrawn="1"/>
        </p:nvSpPr>
        <p:spPr>
          <a:xfrm>
            <a:off x="130629" y="6556809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비엘에프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511337-7803-43C7-B325-A5E1CC5CEF35}"/>
              </a:ext>
            </a:extLst>
          </p:cNvPr>
          <p:cNvSpPr txBox="1"/>
          <p:nvPr userDrawn="1"/>
        </p:nvSpPr>
        <p:spPr>
          <a:xfrm>
            <a:off x="9164761" y="6556809"/>
            <a:ext cx="22124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CONNECT.ED Platform Renewal Storyboard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55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A8A094-11EF-442E-934C-39BCA6306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5997DE4-440E-4EE8-BD1E-FE079F559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818BFC8-68E0-42B4-8689-1EC895313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D07EC8-66C3-4AD3-AB91-244C7A4F9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230D5BE-6A8B-4563-A15E-2213F6ADF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497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34CE99-880F-4C32-AEBE-553306B6F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0750FE2-B18F-4BFF-B300-40F27E0A2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55C53D-A8A2-49AA-9748-3DF13AA3B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3D48534-EB62-41B5-ACA2-023BB13E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39CDAE-3B22-42AF-8A2F-18C1CA7C5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47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65AFA4-E0BB-4647-8CDE-28C0B0C0C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BBEF58-8FD8-4D7A-84D0-DC1B81F6CE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1379F62-6510-427D-802C-8BEDEBA08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900FD52-1B13-45E0-A3D5-820CDB8FC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6759D18-AFD0-4F12-A34F-8FDBEE0A4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82D4F92-C753-4CAA-B2D7-781C5F7B6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523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8ED2BD-D5ED-4EDC-B0AB-28ADE85F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4A67354-C5DF-40F4-A53D-5C3055E1E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8B453CE-D5C3-4EBE-81B3-89514B338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57B9874-5F12-45C2-A450-57A852AF1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1B98CD3-7F92-463C-8D52-943ADDAD8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89276F2-B9B0-4B06-8CD5-5686410B8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C19D4A4-7D74-4089-A850-1FF819B76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C71E9CD-2E99-49EA-AD7B-455615C4B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076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769313-07ED-416B-ABE9-2B5E6AB43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FA7EA79-BDDF-4B09-9B98-D799FA463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885A153-D00E-403D-884C-40FA6A571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BB02923-C744-4D0D-9486-3817FA97B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585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AF895B5-863F-409D-8016-B89C8221C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833C03C-9C64-4A01-A122-3FF9064FB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B6AF2B4-BC98-48D9-9788-883432338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959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EDFA55-5F3B-4B32-A6AD-B8FECE03F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CE5AD18-C1E2-426E-B07A-FF973F2C3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0FB729A-4FAB-403E-A38F-F14B8FC14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EF2283B-1870-4051-AA6A-2A0AD27F9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4B9336A-F0EF-4C6A-8209-FC2DA91F8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AC3435D-8B33-4554-AE3E-4C119C04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051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789310-65D6-4314-A802-A89E17132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0ECF677-E915-4980-9CDE-D703FD9B74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2417A6C-F08B-47DA-BA48-D0EB3B5C2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176355C-E8CD-4EFD-B2AD-881C83899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695286C-492D-4CE2-873C-B84D5C9C0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547C299-4BBD-4761-A99D-59E551532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322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5FEC48B-AE65-4ED9-82C7-5F835D2B3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948B1AB-1B9E-4913-A52B-B5912E2A2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099A3B2-7E9C-4F26-85D6-A6778F5329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E59974-8C5F-41D2-801B-5D8A0D3972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065EA18-67D4-4962-87DD-D9E4738164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447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nectedu.com/" TargetMode="External"/><Relationship Id="rId5" Type="http://schemas.openxmlformats.org/officeDocument/2006/relationships/hyperlink" Target="https://www.connectedu.com/partners" TargetMode="External"/><Relationship Id="rId4" Type="http://schemas.openxmlformats.org/officeDocument/2006/relationships/hyperlink" Target="https://www.connected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nectedu.com/" TargetMode="External"/><Relationship Id="rId5" Type="http://schemas.openxmlformats.org/officeDocument/2006/relationships/hyperlink" Target="https://www.connectedu.com/partners" TargetMode="External"/><Relationship Id="rId4" Type="http://schemas.openxmlformats.org/officeDocument/2006/relationships/hyperlink" Target="https://www.connected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nectedu.com/" TargetMode="External"/><Relationship Id="rId5" Type="http://schemas.openxmlformats.org/officeDocument/2006/relationships/hyperlink" Target="https://www.connectedu.com/partners" TargetMode="External"/><Relationship Id="rId4" Type="http://schemas.openxmlformats.org/officeDocument/2006/relationships/hyperlink" Target="https://www.connected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nectedu.com/" TargetMode="External"/><Relationship Id="rId5" Type="http://schemas.openxmlformats.org/officeDocument/2006/relationships/hyperlink" Target="https://www.connectedu.com/partners" TargetMode="External"/><Relationship Id="rId4" Type="http://schemas.openxmlformats.org/officeDocument/2006/relationships/hyperlink" Target="https://www.connected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nectedu.com/" TargetMode="External"/><Relationship Id="rId5" Type="http://schemas.openxmlformats.org/officeDocument/2006/relationships/hyperlink" Target="https://www.connectedu.com/partners" TargetMode="External"/><Relationship Id="rId4" Type="http://schemas.openxmlformats.org/officeDocument/2006/relationships/hyperlink" Target="https://www.connected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FEFC4-816A-49C0-9177-CE5584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6C622D9-92DA-4B9B-9409-E1698875F5E5}" type="slidenum">
              <a:rPr lang="ko-KR" altLang="en-US" smtClean="0">
                <a:solidFill>
                  <a:prstClr val="black"/>
                </a:solidFill>
              </a:rPr>
              <a:pPr algn="ctr"/>
              <a:t>1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제목 14">
            <a:extLst>
              <a:ext uri="{FF2B5EF4-FFF2-40B4-BE49-F238E27FC236}">
                <a16:creationId xmlns:a16="http://schemas.microsoft.com/office/drawing/2014/main" id="{1DEEF3F4-551A-4BDE-8C73-A7F8C36EDFAC}"/>
              </a:ext>
            </a:extLst>
          </p:cNvPr>
          <p:cNvSpPr txBox="1">
            <a:spLocks/>
          </p:cNvSpPr>
          <p:nvPr/>
        </p:nvSpPr>
        <p:spPr>
          <a:xfrm>
            <a:off x="780455" y="14916"/>
            <a:ext cx="1741766" cy="2880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회원가입 승인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A7674A-22DD-4404-ADB3-CC389FA8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01" y="350728"/>
            <a:ext cx="836426" cy="836426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C11E9-6D57-47BA-9750-8A7C33659F1C}"/>
              </a:ext>
            </a:extLst>
          </p:cNvPr>
          <p:cNvSpPr txBox="1"/>
          <p:nvPr/>
        </p:nvSpPr>
        <p:spPr>
          <a:xfrm>
            <a:off x="6239699" y="615053"/>
            <a:ext cx="22563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dirty="0" err="1"/>
              <a:t>파트너스</a:t>
            </a:r>
            <a:r>
              <a:rPr lang="ko-KR" altLang="en-US" sz="1400" dirty="0"/>
              <a:t> 홈 </a:t>
            </a:r>
            <a:r>
              <a:rPr lang="en-US" altLang="ko-KR" sz="1400" dirty="0"/>
              <a:t>| </a:t>
            </a:r>
            <a:r>
              <a:rPr lang="ko-KR" altLang="en-US" sz="1400" dirty="0"/>
              <a:t>커넥티드 홈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5008BE6-AEEC-4529-9EEE-281C4E2F89B9}"/>
              </a:ext>
            </a:extLst>
          </p:cNvPr>
          <p:cNvSpPr/>
          <p:nvPr/>
        </p:nvSpPr>
        <p:spPr>
          <a:xfrm>
            <a:off x="1109401" y="1067427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회원가입 안내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 </a:t>
            </a:r>
            <a:r>
              <a:rPr lang="ko-KR" altLang="en-US" sz="1200" dirty="0">
                <a:solidFill>
                  <a:schemeClr val="tx1"/>
                </a:solidFill>
              </a:rPr>
              <a:t>담당자님 안녕하세요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 err="1">
                <a:solidFill>
                  <a:schemeClr val="tx1"/>
                </a:solidFill>
              </a:rPr>
              <a:t>파트너스</a:t>
            </a:r>
            <a:r>
              <a:rPr lang="ko-KR" altLang="en-US" sz="1200" dirty="0">
                <a:solidFill>
                  <a:schemeClr val="tx1"/>
                </a:solidFill>
              </a:rPr>
              <a:t> 회원으로 가입을 신청해 주셔서 감사합니다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정상적으로 회원가입이 완료되었습니다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5E329D1D-DBF7-4659-9C30-8C5A814AE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214150"/>
              </p:ext>
            </p:extLst>
          </p:nvPr>
        </p:nvGraphicFramePr>
        <p:xfrm>
          <a:off x="1109399" y="2088951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교육기관명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:a16="http://schemas.microsoft.com/office/drawing/2014/main" id="{F48E996F-E89C-47C6-B483-B81EC09954E8}"/>
              </a:ext>
            </a:extLst>
          </p:cNvPr>
          <p:cNvSpPr/>
          <p:nvPr/>
        </p:nvSpPr>
        <p:spPr>
          <a:xfrm>
            <a:off x="1109397" y="2853431"/>
            <a:ext cx="7386609" cy="5030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광 고 배 너 영 역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D8AB2F-D5B1-486D-A513-117328C04D43}"/>
              </a:ext>
            </a:extLst>
          </p:cNvPr>
          <p:cNvSpPr/>
          <p:nvPr/>
        </p:nvSpPr>
        <p:spPr>
          <a:xfrm>
            <a:off x="4161435" y="2465480"/>
            <a:ext cx="1282535" cy="340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바로가기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FF7E8A0E-4B7D-4BE8-83CF-C09EDB9B4188}"/>
              </a:ext>
            </a:extLst>
          </p:cNvPr>
          <p:cNvGrpSpPr/>
          <p:nvPr/>
        </p:nvGrpSpPr>
        <p:grpSpPr>
          <a:xfrm>
            <a:off x="1109396" y="4424585"/>
            <a:ext cx="7386609" cy="836426"/>
            <a:chOff x="1109397" y="3319424"/>
            <a:chExt cx="7386609" cy="8364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32E767DF-9D57-4B31-B611-2193B20E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397" y="3319424"/>
              <a:ext cx="836426" cy="8364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9C2F903-8149-4DFB-AB8D-85F4CF4AF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931" y="3527579"/>
              <a:ext cx="5934075" cy="4572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524B2FB-2808-45DE-B592-10144E8AE077}"/>
              </a:ext>
            </a:extLst>
          </p:cNvPr>
          <p:cNvSpPr/>
          <p:nvPr/>
        </p:nvSpPr>
        <p:spPr>
          <a:xfrm>
            <a:off x="1109396" y="3429000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주 의 사 항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*</a:t>
            </a:r>
            <a:r>
              <a:rPr lang="ko-KR" altLang="en-US" sz="1200" dirty="0">
                <a:solidFill>
                  <a:schemeClr val="tx1"/>
                </a:solidFill>
              </a:rPr>
              <a:t>텍스트 </a:t>
            </a:r>
            <a:r>
              <a:rPr lang="en-US" altLang="ko-KR" sz="1200" dirty="0">
                <a:solidFill>
                  <a:schemeClr val="tx1"/>
                </a:solidFill>
              </a:rPr>
              <a:t>&amp; </a:t>
            </a:r>
            <a:r>
              <a:rPr lang="ko-KR" altLang="en-US" sz="1200" dirty="0" err="1">
                <a:solidFill>
                  <a:schemeClr val="tx1"/>
                </a:solidFill>
              </a:rPr>
              <a:t>링크삽입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AF58C17E-678C-4D02-B24B-035AD83BFE1F}"/>
              </a:ext>
            </a:extLst>
          </p:cNvPr>
          <p:cNvSpPr/>
          <p:nvPr/>
        </p:nvSpPr>
        <p:spPr>
          <a:xfrm>
            <a:off x="1651338" y="419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24AC27E9-881C-4957-97EB-CD24C2320322}"/>
              </a:ext>
            </a:extLst>
          </p:cNvPr>
          <p:cNvSpPr/>
          <p:nvPr/>
        </p:nvSpPr>
        <p:spPr>
          <a:xfrm>
            <a:off x="6126355" y="466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AA911CC-C030-470A-B7EA-5B1E4E38CCF4}"/>
              </a:ext>
            </a:extLst>
          </p:cNvPr>
          <p:cNvSpPr/>
          <p:nvPr/>
        </p:nvSpPr>
        <p:spPr>
          <a:xfrm>
            <a:off x="7367854" y="45495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23F0F82-C55A-4653-86F2-C15F34386336}"/>
              </a:ext>
            </a:extLst>
          </p:cNvPr>
          <p:cNvSpPr/>
          <p:nvPr/>
        </p:nvSpPr>
        <p:spPr>
          <a:xfrm>
            <a:off x="6089277" y="211590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F66B05E6-F93B-48C9-A29C-0881CD5E3F4F}"/>
              </a:ext>
            </a:extLst>
          </p:cNvPr>
          <p:cNvSpPr/>
          <p:nvPr/>
        </p:nvSpPr>
        <p:spPr>
          <a:xfrm>
            <a:off x="4054557" y="2470760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E69F4435-1DAD-4D21-B0FF-74DB6E28007E}"/>
              </a:ext>
            </a:extLst>
          </p:cNvPr>
          <p:cNvSpPr/>
          <p:nvPr/>
        </p:nvSpPr>
        <p:spPr>
          <a:xfrm>
            <a:off x="4000252" y="2845125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6</a:t>
            </a:r>
            <a:endParaRPr lang="ko-KR" altLang="en-US" sz="11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A5D4988F-B753-4C80-BC82-2F4227C0940D}"/>
              </a:ext>
            </a:extLst>
          </p:cNvPr>
          <p:cNvSpPr/>
          <p:nvPr/>
        </p:nvSpPr>
        <p:spPr>
          <a:xfrm>
            <a:off x="1109396" y="4529749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7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87F5B8-46ED-4D9F-B359-B32066793ABB}"/>
              </a:ext>
            </a:extLst>
          </p:cNvPr>
          <p:cNvSpPr txBox="1"/>
          <p:nvPr/>
        </p:nvSpPr>
        <p:spPr>
          <a:xfrm>
            <a:off x="9113093" y="350728"/>
            <a:ext cx="3041779" cy="380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2.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5"/>
              </a:rPr>
              <a:t>https://www.connectedu.com/partners</a:t>
            </a:r>
            <a:r>
              <a:rPr lang="en-US" altLang="ko-KR" sz="900" dirty="0"/>
              <a:t> (</a:t>
            </a:r>
            <a:r>
              <a:rPr lang="ko-KR" altLang="en-US" sz="900" dirty="0"/>
              <a:t>가제</a:t>
            </a:r>
            <a:r>
              <a:rPr lang="en-US" altLang="ko-KR" sz="900" dirty="0"/>
              <a:t>)</a:t>
            </a:r>
            <a:r>
              <a:rPr lang="ko-KR" altLang="en-US" sz="900" dirty="0"/>
              <a:t>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6"/>
              </a:rPr>
              <a:t>https://www.connectedu.com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4. </a:t>
            </a:r>
            <a:r>
              <a:rPr lang="ko-KR" altLang="en-US" sz="900" dirty="0"/>
              <a:t>메일 수신자가 관리하는 학교</a:t>
            </a:r>
            <a:r>
              <a:rPr lang="en-US" altLang="ko-KR" sz="900" dirty="0"/>
              <a:t> / </a:t>
            </a:r>
            <a:r>
              <a:rPr lang="ko-KR" altLang="en-US" sz="900" dirty="0"/>
              <a:t>프로그램명 자동입력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*</a:t>
            </a:r>
            <a:r>
              <a:rPr lang="ko-KR" altLang="en-US" sz="900" dirty="0"/>
              <a:t>수집 데이터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단기활동</a:t>
            </a:r>
            <a:r>
              <a:rPr lang="en-US" altLang="ko-KR" sz="900" dirty="0"/>
              <a:t>: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 단기활동</a:t>
            </a:r>
            <a:r>
              <a:rPr lang="en-US" altLang="ko-KR" sz="900" dirty="0"/>
              <a:t>: </a:t>
            </a:r>
            <a:r>
              <a:rPr lang="ko-KR" altLang="en-US" sz="900" dirty="0"/>
              <a:t>온라인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5. </a:t>
            </a:r>
            <a:r>
              <a:rPr lang="ko-KR" altLang="en-US" sz="900" dirty="0"/>
              <a:t>버튼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ko-KR" altLang="en-US" sz="900" dirty="0" err="1"/>
              <a:t>파트너스</a:t>
            </a:r>
            <a:r>
              <a:rPr lang="ko-KR" altLang="en-US" sz="900" dirty="0"/>
              <a:t> </a:t>
            </a:r>
            <a:r>
              <a:rPr lang="ko-KR" altLang="en-US" sz="900" dirty="0" err="1"/>
              <a:t>로그인화면으로</a:t>
            </a:r>
            <a:r>
              <a:rPr lang="ko-KR" altLang="en-US" sz="900" dirty="0"/>
              <a:t>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6. </a:t>
            </a:r>
            <a:r>
              <a:rPr lang="ko-KR" altLang="en-US" sz="900" dirty="0"/>
              <a:t>이미지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배너 삽입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7.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</p:txBody>
      </p:sp>
    </p:spTree>
    <p:extLst>
      <p:ext uri="{BB962C8B-B14F-4D97-AF65-F5344CB8AC3E}">
        <p14:creationId xmlns:p14="http://schemas.microsoft.com/office/powerpoint/2010/main" val="212627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FEFC4-816A-49C0-9177-CE5584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6C622D9-92DA-4B9B-9409-E1698875F5E5}" type="slidenum">
              <a:rPr lang="ko-KR" altLang="en-US" smtClean="0">
                <a:solidFill>
                  <a:prstClr val="black"/>
                </a:solidFill>
              </a:rPr>
              <a:pPr algn="ctr"/>
              <a:t>2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제목 14">
            <a:extLst>
              <a:ext uri="{FF2B5EF4-FFF2-40B4-BE49-F238E27FC236}">
                <a16:creationId xmlns:a16="http://schemas.microsoft.com/office/drawing/2014/main" id="{1DEEF3F4-551A-4BDE-8C73-A7F8C36EDFAC}"/>
              </a:ext>
            </a:extLst>
          </p:cNvPr>
          <p:cNvSpPr txBox="1">
            <a:spLocks/>
          </p:cNvSpPr>
          <p:nvPr/>
        </p:nvSpPr>
        <p:spPr>
          <a:xfrm>
            <a:off x="780455" y="14916"/>
            <a:ext cx="1741766" cy="2880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회원가입 반려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A7674A-22DD-4404-ADB3-CC389FA8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01" y="350728"/>
            <a:ext cx="836426" cy="836426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C11E9-6D57-47BA-9750-8A7C33659F1C}"/>
              </a:ext>
            </a:extLst>
          </p:cNvPr>
          <p:cNvSpPr txBox="1"/>
          <p:nvPr/>
        </p:nvSpPr>
        <p:spPr>
          <a:xfrm>
            <a:off x="6239699" y="615053"/>
            <a:ext cx="22563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dirty="0" err="1"/>
              <a:t>파트너스</a:t>
            </a:r>
            <a:r>
              <a:rPr lang="ko-KR" altLang="en-US" sz="1400" dirty="0"/>
              <a:t> 홈 </a:t>
            </a:r>
            <a:r>
              <a:rPr lang="en-US" altLang="ko-KR" sz="1400" dirty="0"/>
              <a:t>| </a:t>
            </a:r>
            <a:r>
              <a:rPr lang="ko-KR" altLang="en-US" sz="1400" dirty="0"/>
              <a:t>커넥티드 홈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5008BE6-AEEC-4529-9EEE-281C4E2F89B9}"/>
              </a:ext>
            </a:extLst>
          </p:cNvPr>
          <p:cNvSpPr/>
          <p:nvPr/>
        </p:nvSpPr>
        <p:spPr>
          <a:xfrm>
            <a:off x="1109401" y="1067427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회원가입 안내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 </a:t>
            </a:r>
            <a:r>
              <a:rPr lang="ko-KR" altLang="en-US" sz="1200" dirty="0">
                <a:solidFill>
                  <a:schemeClr val="tx1"/>
                </a:solidFill>
              </a:rPr>
              <a:t>담당자님 안녕하세요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 err="1">
                <a:solidFill>
                  <a:schemeClr val="tx1"/>
                </a:solidFill>
              </a:rPr>
              <a:t>파트너스</a:t>
            </a:r>
            <a:r>
              <a:rPr lang="ko-KR" altLang="en-US" sz="1200" dirty="0">
                <a:solidFill>
                  <a:schemeClr val="tx1"/>
                </a:solidFill>
              </a:rPr>
              <a:t> 회원으로 가입을 신청해 주셔서 감사합니다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아쉽지만 이번 회원가입 신청은 반려되었습니다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반려 사유는 </a:t>
            </a:r>
            <a:r>
              <a:rPr lang="ko-KR" altLang="en-US" sz="1200" dirty="0" err="1">
                <a:solidFill>
                  <a:schemeClr val="tx1"/>
                </a:solidFill>
              </a:rPr>
              <a:t>커넥티드로</a:t>
            </a:r>
            <a:r>
              <a:rPr lang="ko-KR" altLang="en-US" sz="1200" dirty="0">
                <a:solidFill>
                  <a:schemeClr val="tx1"/>
                </a:solidFill>
              </a:rPr>
              <a:t> 문의해주시길 바랍니다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5E329D1D-DBF7-4659-9C30-8C5A814AE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243543"/>
              </p:ext>
            </p:extLst>
          </p:nvPr>
        </p:nvGraphicFramePr>
        <p:xfrm>
          <a:off x="1109399" y="2088951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학교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프로그램명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:a16="http://schemas.microsoft.com/office/drawing/2014/main" id="{F48E996F-E89C-47C6-B483-B81EC09954E8}"/>
              </a:ext>
            </a:extLst>
          </p:cNvPr>
          <p:cNvSpPr/>
          <p:nvPr/>
        </p:nvSpPr>
        <p:spPr>
          <a:xfrm>
            <a:off x="1109397" y="2853431"/>
            <a:ext cx="7386609" cy="5030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광 고 배 너 영 역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D8AB2F-D5B1-486D-A513-117328C04D43}"/>
              </a:ext>
            </a:extLst>
          </p:cNvPr>
          <p:cNvSpPr/>
          <p:nvPr/>
        </p:nvSpPr>
        <p:spPr>
          <a:xfrm>
            <a:off x="4161435" y="2465480"/>
            <a:ext cx="1282535" cy="340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바로가기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FF7E8A0E-4B7D-4BE8-83CF-C09EDB9B4188}"/>
              </a:ext>
            </a:extLst>
          </p:cNvPr>
          <p:cNvGrpSpPr/>
          <p:nvPr/>
        </p:nvGrpSpPr>
        <p:grpSpPr>
          <a:xfrm>
            <a:off x="1109396" y="4424585"/>
            <a:ext cx="7386609" cy="836426"/>
            <a:chOff x="1109397" y="3319424"/>
            <a:chExt cx="7386609" cy="8364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32E767DF-9D57-4B31-B611-2193B20E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397" y="3319424"/>
              <a:ext cx="836426" cy="8364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9C2F903-8149-4DFB-AB8D-85F4CF4AF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931" y="3527579"/>
              <a:ext cx="5934075" cy="4572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524B2FB-2808-45DE-B592-10144E8AE077}"/>
              </a:ext>
            </a:extLst>
          </p:cNvPr>
          <p:cNvSpPr/>
          <p:nvPr/>
        </p:nvSpPr>
        <p:spPr>
          <a:xfrm>
            <a:off x="1109396" y="3429000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주 의 사 항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*</a:t>
            </a:r>
            <a:r>
              <a:rPr lang="ko-KR" altLang="en-US" sz="1200" dirty="0">
                <a:solidFill>
                  <a:schemeClr val="tx1"/>
                </a:solidFill>
              </a:rPr>
              <a:t>텍스트 </a:t>
            </a:r>
            <a:r>
              <a:rPr lang="en-US" altLang="ko-KR" sz="1200" dirty="0">
                <a:solidFill>
                  <a:schemeClr val="tx1"/>
                </a:solidFill>
              </a:rPr>
              <a:t>&amp; </a:t>
            </a:r>
            <a:r>
              <a:rPr lang="ko-KR" altLang="en-US" sz="1200" dirty="0" err="1">
                <a:solidFill>
                  <a:schemeClr val="tx1"/>
                </a:solidFill>
              </a:rPr>
              <a:t>링크삽입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AF58C17E-678C-4D02-B24B-035AD83BFE1F}"/>
              </a:ext>
            </a:extLst>
          </p:cNvPr>
          <p:cNvSpPr/>
          <p:nvPr/>
        </p:nvSpPr>
        <p:spPr>
          <a:xfrm>
            <a:off x="1651338" y="419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24AC27E9-881C-4957-97EB-CD24C2320322}"/>
              </a:ext>
            </a:extLst>
          </p:cNvPr>
          <p:cNvSpPr/>
          <p:nvPr/>
        </p:nvSpPr>
        <p:spPr>
          <a:xfrm>
            <a:off x="6126355" y="466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AA911CC-C030-470A-B7EA-5B1E4E38CCF4}"/>
              </a:ext>
            </a:extLst>
          </p:cNvPr>
          <p:cNvSpPr/>
          <p:nvPr/>
        </p:nvSpPr>
        <p:spPr>
          <a:xfrm>
            <a:off x="7367854" y="45495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23F0F82-C55A-4653-86F2-C15F34386336}"/>
              </a:ext>
            </a:extLst>
          </p:cNvPr>
          <p:cNvSpPr/>
          <p:nvPr/>
        </p:nvSpPr>
        <p:spPr>
          <a:xfrm>
            <a:off x="6089277" y="211590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F66B05E6-F93B-48C9-A29C-0881CD5E3F4F}"/>
              </a:ext>
            </a:extLst>
          </p:cNvPr>
          <p:cNvSpPr/>
          <p:nvPr/>
        </p:nvSpPr>
        <p:spPr>
          <a:xfrm>
            <a:off x="4054557" y="2470760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E69F4435-1DAD-4D21-B0FF-74DB6E28007E}"/>
              </a:ext>
            </a:extLst>
          </p:cNvPr>
          <p:cNvSpPr/>
          <p:nvPr/>
        </p:nvSpPr>
        <p:spPr>
          <a:xfrm>
            <a:off x="4000252" y="2845125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6</a:t>
            </a:r>
            <a:endParaRPr lang="ko-KR" altLang="en-US" sz="11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A5D4988F-B753-4C80-BC82-2F4227C0940D}"/>
              </a:ext>
            </a:extLst>
          </p:cNvPr>
          <p:cNvSpPr/>
          <p:nvPr/>
        </p:nvSpPr>
        <p:spPr>
          <a:xfrm>
            <a:off x="1109396" y="4529749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7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87F5B8-46ED-4D9F-B359-B32066793ABB}"/>
              </a:ext>
            </a:extLst>
          </p:cNvPr>
          <p:cNvSpPr txBox="1"/>
          <p:nvPr/>
        </p:nvSpPr>
        <p:spPr>
          <a:xfrm>
            <a:off x="9113093" y="350728"/>
            <a:ext cx="3041779" cy="380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2.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5"/>
              </a:rPr>
              <a:t>https://www.connectedu.com/partners</a:t>
            </a:r>
            <a:r>
              <a:rPr lang="en-US" altLang="ko-KR" sz="900" dirty="0"/>
              <a:t> (</a:t>
            </a:r>
            <a:r>
              <a:rPr lang="ko-KR" altLang="en-US" sz="900" dirty="0"/>
              <a:t>가제</a:t>
            </a:r>
            <a:r>
              <a:rPr lang="en-US" altLang="ko-KR" sz="900" dirty="0"/>
              <a:t>)</a:t>
            </a:r>
            <a:r>
              <a:rPr lang="ko-KR" altLang="en-US" sz="900" dirty="0"/>
              <a:t>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6"/>
              </a:rPr>
              <a:t>https://www.connectedu.com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4. </a:t>
            </a:r>
            <a:r>
              <a:rPr lang="ko-KR" altLang="en-US" sz="900" dirty="0"/>
              <a:t>메일 수신자가 관리하는 학교</a:t>
            </a:r>
            <a:r>
              <a:rPr lang="en-US" altLang="ko-KR" sz="900" dirty="0"/>
              <a:t> / </a:t>
            </a:r>
            <a:r>
              <a:rPr lang="ko-KR" altLang="en-US" sz="900" dirty="0"/>
              <a:t>프로그램명 자동입력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*</a:t>
            </a:r>
            <a:r>
              <a:rPr lang="ko-KR" altLang="en-US" sz="900" dirty="0"/>
              <a:t>수집 데이터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단기활동</a:t>
            </a:r>
            <a:r>
              <a:rPr lang="en-US" altLang="ko-KR" sz="900" dirty="0"/>
              <a:t>: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 단기활동</a:t>
            </a:r>
            <a:r>
              <a:rPr lang="en-US" altLang="ko-KR" sz="900" dirty="0"/>
              <a:t>: </a:t>
            </a:r>
            <a:r>
              <a:rPr lang="ko-KR" altLang="en-US" sz="900" dirty="0"/>
              <a:t>온라인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5. </a:t>
            </a:r>
            <a:r>
              <a:rPr lang="ko-KR" altLang="en-US" sz="900" dirty="0"/>
              <a:t>버튼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ko-KR" altLang="en-US" sz="900" dirty="0" err="1"/>
              <a:t>파트너스</a:t>
            </a:r>
            <a:r>
              <a:rPr lang="ko-KR" altLang="en-US" sz="900" dirty="0"/>
              <a:t> </a:t>
            </a:r>
            <a:r>
              <a:rPr lang="ko-KR" altLang="en-US" sz="900" dirty="0" err="1"/>
              <a:t>로그인화면으로</a:t>
            </a:r>
            <a:r>
              <a:rPr lang="ko-KR" altLang="en-US" sz="900" dirty="0"/>
              <a:t>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6. </a:t>
            </a:r>
            <a:r>
              <a:rPr lang="ko-KR" altLang="en-US" sz="900" dirty="0"/>
              <a:t>이미지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배너 삽입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7.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</p:txBody>
      </p:sp>
    </p:spTree>
    <p:extLst>
      <p:ext uri="{BB962C8B-B14F-4D97-AF65-F5344CB8AC3E}">
        <p14:creationId xmlns:p14="http://schemas.microsoft.com/office/powerpoint/2010/main" val="3847877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표 12">
            <a:extLst>
              <a:ext uri="{FF2B5EF4-FFF2-40B4-BE49-F238E27FC236}">
                <a16:creationId xmlns:a16="http://schemas.microsoft.com/office/drawing/2014/main" id="{95BBEC45-2191-4346-93AD-9BCA5F69E3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347757"/>
              </p:ext>
            </p:extLst>
          </p:nvPr>
        </p:nvGraphicFramePr>
        <p:xfrm>
          <a:off x="1109395" y="2443010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등록일시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>
                          <a:solidFill>
                            <a:schemeClr val="tx1"/>
                          </a:solidFill>
                        </a:rPr>
                        <a:t>Yyyy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/mm/dd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FEFC4-816A-49C0-9177-CE5584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6C622D9-92DA-4B9B-9409-E1698875F5E5}" type="slidenum">
              <a:rPr lang="ko-KR" altLang="en-US" smtClean="0">
                <a:solidFill>
                  <a:prstClr val="black"/>
                </a:solidFill>
              </a:rPr>
              <a:pPr algn="ctr"/>
              <a:t>3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제목 14">
            <a:extLst>
              <a:ext uri="{FF2B5EF4-FFF2-40B4-BE49-F238E27FC236}">
                <a16:creationId xmlns:a16="http://schemas.microsoft.com/office/drawing/2014/main" id="{1DEEF3F4-551A-4BDE-8C73-A7F8C36EDFAC}"/>
              </a:ext>
            </a:extLst>
          </p:cNvPr>
          <p:cNvSpPr txBox="1">
            <a:spLocks/>
          </p:cNvSpPr>
          <p:nvPr/>
        </p:nvSpPr>
        <p:spPr>
          <a:xfrm>
            <a:off x="780455" y="14916"/>
            <a:ext cx="1741766" cy="28803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학교등록 신청 완료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A7674A-22DD-4404-ADB3-CC389FA8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01" y="350728"/>
            <a:ext cx="836426" cy="836426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C11E9-6D57-47BA-9750-8A7C33659F1C}"/>
              </a:ext>
            </a:extLst>
          </p:cNvPr>
          <p:cNvSpPr txBox="1"/>
          <p:nvPr/>
        </p:nvSpPr>
        <p:spPr>
          <a:xfrm>
            <a:off x="6239699" y="615053"/>
            <a:ext cx="22563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dirty="0" err="1"/>
              <a:t>파트너스</a:t>
            </a:r>
            <a:r>
              <a:rPr lang="ko-KR" altLang="en-US" sz="1400" dirty="0"/>
              <a:t> 홈 </a:t>
            </a:r>
            <a:r>
              <a:rPr lang="en-US" altLang="ko-KR" sz="1400" dirty="0"/>
              <a:t>| </a:t>
            </a:r>
            <a:r>
              <a:rPr lang="ko-KR" altLang="en-US" sz="1400" dirty="0"/>
              <a:t>커넥티드 홈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5008BE6-AEEC-4529-9EEE-281C4E2F89B9}"/>
              </a:ext>
            </a:extLst>
          </p:cNvPr>
          <p:cNvSpPr/>
          <p:nvPr/>
        </p:nvSpPr>
        <p:spPr>
          <a:xfrm>
            <a:off x="1109401" y="1067427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학교등록 완료 안내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 </a:t>
            </a:r>
            <a:r>
              <a:rPr lang="ko-KR" altLang="en-US" sz="1200" dirty="0">
                <a:solidFill>
                  <a:schemeClr val="tx1"/>
                </a:solidFill>
              </a:rPr>
              <a:t>담당자님 안녕하세요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귀중한 학교 정보를 등록해 주셔서 감사합니다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이제 </a:t>
            </a:r>
            <a:r>
              <a:rPr lang="ko-KR" altLang="en-US" sz="1200" dirty="0" err="1">
                <a:solidFill>
                  <a:schemeClr val="tx1"/>
                </a:solidFill>
              </a:rPr>
              <a:t>커넥티드의</a:t>
            </a:r>
            <a:r>
              <a:rPr lang="ko-KR" altLang="en-US" sz="1200" dirty="0">
                <a:solidFill>
                  <a:schemeClr val="tx1"/>
                </a:solidFill>
              </a:rPr>
              <a:t> 모든 학생 및 학부모님들께 정보가 공유됩니다</a:t>
            </a:r>
            <a:r>
              <a:rPr lang="en-US" altLang="ko-KR" sz="1200" dirty="0">
                <a:solidFill>
                  <a:schemeClr val="tx1"/>
                </a:solidFill>
              </a:rPr>
              <a:t>!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더욱 정확하고 자세한 정보는 많은 학생 유치에 도움이 됩니다</a:t>
            </a:r>
            <a:r>
              <a:rPr lang="en-US" altLang="ko-KR" sz="1200" dirty="0">
                <a:solidFill>
                  <a:schemeClr val="tx1"/>
                </a:solidFill>
              </a:rPr>
              <a:t>!</a:t>
            </a: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5E329D1D-DBF7-4659-9C30-8C5A814AE7C2}"/>
              </a:ext>
            </a:extLst>
          </p:cNvPr>
          <p:cNvGraphicFramePr>
            <a:graphicFrameLocks noGrp="1"/>
          </p:cNvGraphicFramePr>
          <p:nvPr/>
        </p:nvGraphicFramePr>
        <p:xfrm>
          <a:off x="1109399" y="2088951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학교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프로그램명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:a16="http://schemas.microsoft.com/office/drawing/2014/main" id="{F48E996F-E89C-47C6-B483-B81EC09954E8}"/>
              </a:ext>
            </a:extLst>
          </p:cNvPr>
          <p:cNvSpPr/>
          <p:nvPr/>
        </p:nvSpPr>
        <p:spPr>
          <a:xfrm>
            <a:off x="1109397" y="3340319"/>
            <a:ext cx="7386609" cy="5030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광 고 배 너 영 역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D8AB2F-D5B1-486D-A513-117328C04D43}"/>
              </a:ext>
            </a:extLst>
          </p:cNvPr>
          <p:cNvSpPr/>
          <p:nvPr/>
        </p:nvSpPr>
        <p:spPr>
          <a:xfrm>
            <a:off x="4161435" y="2952368"/>
            <a:ext cx="1282535" cy="340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바로가기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FF7E8A0E-4B7D-4BE8-83CF-C09EDB9B4188}"/>
              </a:ext>
            </a:extLst>
          </p:cNvPr>
          <p:cNvGrpSpPr/>
          <p:nvPr/>
        </p:nvGrpSpPr>
        <p:grpSpPr>
          <a:xfrm>
            <a:off x="1109396" y="4911473"/>
            <a:ext cx="7386609" cy="836426"/>
            <a:chOff x="1109397" y="3319424"/>
            <a:chExt cx="7386609" cy="8364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32E767DF-9D57-4B31-B611-2193B20E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397" y="3319424"/>
              <a:ext cx="836426" cy="8364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9C2F903-8149-4DFB-AB8D-85F4CF4AF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931" y="3527579"/>
              <a:ext cx="5934075" cy="4572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524B2FB-2808-45DE-B592-10144E8AE077}"/>
              </a:ext>
            </a:extLst>
          </p:cNvPr>
          <p:cNvSpPr/>
          <p:nvPr/>
        </p:nvSpPr>
        <p:spPr>
          <a:xfrm>
            <a:off x="1109396" y="3915888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주 의 사 항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*</a:t>
            </a:r>
            <a:r>
              <a:rPr lang="ko-KR" altLang="en-US" sz="1200" dirty="0">
                <a:solidFill>
                  <a:schemeClr val="tx1"/>
                </a:solidFill>
              </a:rPr>
              <a:t>텍스트 </a:t>
            </a:r>
            <a:r>
              <a:rPr lang="en-US" altLang="ko-KR" sz="1200" dirty="0">
                <a:solidFill>
                  <a:schemeClr val="tx1"/>
                </a:solidFill>
              </a:rPr>
              <a:t>&amp; </a:t>
            </a:r>
            <a:r>
              <a:rPr lang="ko-KR" altLang="en-US" sz="1200" dirty="0" err="1">
                <a:solidFill>
                  <a:schemeClr val="tx1"/>
                </a:solidFill>
              </a:rPr>
              <a:t>링크삽입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AF58C17E-678C-4D02-B24B-035AD83BFE1F}"/>
              </a:ext>
            </a:extLst>
          </p:cNvPr>
          <p:cNvSpPr/>
          <p:nvPr/>
        </p:nvSpPr>
        <p:spPr>
          <a:xfrm>
            <a:off x="1651338" y="419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24AC27E9-881C-4957-97EB-CD24C2320322}"/>
              </a:ext>
            </a:extLst>
          </p:cNvPr>
          <p:cNvSpPr/>
          <p:nvPr/>
        </p:nvSpPr>
        <p:spPr>
          <a:xfrm>
            <a:off x="6126355" y="466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AA911CC-C030-470A-B7EA-5B1E4E38CCF4}"/>
              </a:ext>
            </a:extLst>
          </p:cNvPr>
          <p:cNvSpPr/>
          <p:nvPr/>
        </p:nvSpPr>
        <p:spPr>
          <a:xfrm>
            <a:off x="7367854" y="45495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23F0F82-C55A-4653-86F2-C15F34386336}"/>
              </a:ext>
            </a:extLst>
          </p:cNvPr>
          <p:cNvSpPr/>
          <p:nvPr/>
        </p:nvSpPr>
        <p:spPr>
          <a:xfrm>
            <a:off x="6089277" y="211590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F66B05E6-F93B-48C9-A29C-0881CD5E3F4F}"/>
              </a:ext>
            </a:extLst>
          </p:cNvPr>
          <p:cNvSpPr/>
          <p:nvPr/>
        </p:nvSpPr>
        <p:spPr>
          <a:xfrm>
            <a:off x="5734131" y="246612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E69F4435-1DAD-4D21-B0FF-74DB6E28007E}"/>
              </a:ext>
            </a:extLst>
          </p:cNvPr>
          <p:cNvSpPr/>
          <p:nvPr/>
        </p:nvSpPr>
        <p:spPr>
          <a:xfrm>
            <a:off x="4054557" y="2930609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6</a:t>
            </a:r>
            <a:endParaRPr lang="ko-KR" altLang="en-US" sz="11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A5D4988F-B753-4C80-BC82-2F4227C0940D}"/>
              </a:ext>
            </a:extLst>
          </p:cNvPr>
          <p:cNvSpPr/>
          <p:nvPr/>
        </p:nvSpPr>
        <p:spPr>
          <a:xfrm>
            <a:off x="4054557" y="343613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7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87F5B8-46ED-4D9F-B359-B32066793ABB}"/>
              </a:ext>
            </a:extLst>
          </p:cNvPr>
          <p:cNvSpPr txBox="1"/>
          <p:nvPr/>
        </p:nvSpPr>
        <p:spPr>
          <a:xfrm>
            <a:off x="9113093" y="350728"/>
            <a:ext cx="3041779" cy="4220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2.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5"/>
              </a:rPr>
              <a:t>https://www.connectedu.com/partners</a:t>
            </a:r>
            <a:r>
              <a:rPr lang="en-US" altLang="ko-KR" sz="900" dirty="0"/>
              <a:t> (</a:t>
            </a:r>
            <a:r>
              <a:rPr lang="ko-KR" altLang="en-US" sz="900" dirty="0"/>
              <a:t>가제</a:t>
            </a:r>
            <a:r>
              <a:rPr lang="en-US" altLang="ko-KR" sz="900" dirty="0"/>
              <a:t>)</a:t>
            </a:r>
            <a:r>
              <a:rPr lang="ko-KR" altLang="en-US" sz="900" dirty="0"/>
              <a:t>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6"/>
              </a:rPr>
              <a:t>https://www.connectedu.com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4. </a:t>
            </a:r>
            <a:r>
              <a:rPr lang="ko-KR" altLang="en-US" sz="900" dirty="0"/>
              <a:t>메일 수신자가 관리하는 학교</a:t>
            </a:r>
            <a:r>
              <a:rPr lang="en-US" altLang="ko-KR" sz="900" dirty="0"/>
              <a:t> / </a:t>
            </a:r>
            <a:r>
              <a:rPr lang="ko-KR" altLang="en-US" sz="900" dirty="0"/>
              <a:t>프로그램명 자동입력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*</a:t>
            </a:r>
            <a:r>
              <a:rPr lang="ko-KR" altLang="en-US" sz="900" dirty="0"/>
              <a:t>수집 데이터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단기활동</a:t>
            </a:r>
            <a:r>
              <a:rPr lang="en-US" altLang="ko-KR" sz="900" dirty="0"/>
              <a:t>: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 단기활동</a:t>
            </a:r>
            <a:r>
              <a:rPr lang="en-US" altLang="ko-KR" sz="900" dirty="0"/>
              <a:t>: </a:t>
            </a:r>
            <a:r>
              <a:rPr lang="ko-KR" altLang="en-US" sz="900" dirty="0"/>
              <a:t>온라인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5. </a:t>
            </a:r>
            <a:r>
              <a:rPr lang="ko-KR" altLang="en-US" sz="900" dirty="0"/>
              <a:t>학교</a:t>
            </a:r>
            <a:r>
              <a:rPr lang="en-US" altLang="ko-KR" sz="900" dirty="0"/>
              <a:t>/</a:t>
            </a:r>
            <a:r>
              <a:rPr lang="ko-KR" altLang="en-US" sz="900" dirty="0"/>
              <a:t>프로그램 미사용에서 사용으로 바뀐 일시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6. </a:t>
            </a:r>
            <a:r>
              <a:rPr lang="ko-KR" altLang="en-US" sz="900" dirty="0"/>
              <a:t>버튼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ko-KR" altLang="en-US" sz="900" dirty="0" err="1"/>
              <a:t>파트너스</a:t>
            </a:r>
            <a:r>
              <a:rPr lang="ko-KR" altLang="en-US" sz="900" dirty="0"/>
              <a:t> </a:t>
            </a:r>
            <a:r>
              <a:rPr lang="ko-KR" altLang="en-US" sz="900" dirty="0" err="1"/>
              <a:t>로그인화면으로</a:t>
            </a:r>
            <a:r>
              <a:rPr lang="ko-KR" altLang="en-US" sz="900" dirty="0"/>
              <a:t> 이동 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7. </a:t>
            </a:r>
            <a:r>
              <a:rPr lang="ko-KR" altLang="en-US" sz="900" dirty="0"/>
              <a:t>이미지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배너 삽입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8.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endParaRPr lang="en-US" altLang="ko-KR" sz="900" dirty="0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A1416E4A-711F-49D2-8849-347902539E36}"/>
              </a:ext>
            </a:extLst>
          </p:cNvPr>
          <p:cNvSpPr/>
          <p:nvPr/>
        </p:nvSpPr>
        <p:spPr>
          <a:xfrm>
            <a:off x="1150092" y="501914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8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028078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표 12">
            <a:extLst>
              <a:ext uri="{FF2B5EF4-FFF2-40B4-BE49-F238E27FC236}">
                <a16:creationId xmlns:a16="http://schemas.microsoft.com/office/drawing/2014/main" id="{95BBEC45-2191-4346-93AD-9BCA5F69E3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211672"/>
              </p:ext>
            </p:extLst>
          </p:nvPr>
        </p:nvGraphicFramePr>
        <p:xfrm>
          <a:off x="1109395" y="2146129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지원자명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FEFC4-816A-49C0-9177-CE5584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6C622D9-92DA-4B9B-9409-E1698875F5E5}" type="slidenum">
              <a:rPr lang="ko-KR" altLang="en-US" smtClean="0">
                <a:solidFill>
                  <a:prstClr val="black"/>
                </a:solidFill>
              </a:rPr>
              <a:pPr algn="ctr"/>
              <a:t>4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제목 14">
            <a:extLst>
              <a:ext uri="{FF2B5EF4-FFF2-40B4-BE49-F238E27FC236}">
                <a16:creationId xmlns:a16="http://schemas.microsoft.com/office/drawing/2014/main" id="{1DEEF3F4-551A-4BDE-8C73-A7F8C36EDFAC}"/>
              </a:ext>
            </a:extLst>
          </p:cNvPr>
          <p:cNvSpPr txBox="1">
            <a:spLocks/>
          </p:cNvSpPr>
          <p:nvPr/>
        </p:nvSpPr>
        <p:spPr>
          <a:xfrm>
            <a:off x="780455" y="14916"/>
            <a:ext cx="1741766" cy="28803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신규 지원자 발생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A7674A-22DD-4404-ADB3-CC389FA8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01" y="53847"/>
            <a:ext cx="836426" cy="8364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C11E9-6D57-47BA-9750-8A7C33659F1C}"/>
              </a:ext>
            </a:extLst>
          </p:cNvPr>
          <p:cNvSpPr txBox="1"/>
          <p:nvPr/>
        </p:nvSpPr>
        <p:spPr>
          <a:xfrm>
            <a:off x="6239699" y="318172"/>
            <a:ext cx="22563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dirty="0" err="1"/>
              <a:t>파트너스</a:t>
            </a:r>
            <a:r>
              <a:rPr lang="ko-KR" altLang="en-US" sz="1400" dirty="0"/>
              <a:t> 홈 </a:t>
            </a:r>
            <a:r>
              <a:rPr lang="en-US" altLang="ko-KR" sz="1400" dirty="0"/>
              <a:t>| </a:t>
            </a:r>
            <a:r>
              <a:rPr lang="ko-KR" altLang="en-US" sz="1400" dirty="0"/>
              <a:t>커넥티드 홈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5008BE6-AEEC-4529-9EEE-281C4E2F89B9}"/>
              </a:ext>
            </a:extLst>
          </p:cNvPr>
          <p:cNvSpPr/>
          <p:nvPr/>
        </p:nvSpPr>
        <p:spPr>
          <a:xfrm>
            <a:off x="1109401" y="770546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학교등록 완료 안내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 </a:t>
            </a:r>
            <a:r>
              <a:rPr lang="ko-KR" altLang="en-US" sz="1200" dirty="0">
                <a:solidFill>
                  <a:schemeClr val="tx1"/>
                </a:solidFill>
              </a:rPr>
              <a:t>담당자님 안녕하세요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새로운 학생이 지원했습니다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지원자 정보를 확인해 주시기 바랍니다</a:t>
            </a:r>
            <a:r>
              <a:rPr lang="en-US" altLang="ko-KR" sz="1200" dirty="0">
                <a:solidFill>
                  <a:schemeClr val="tx1"/>
                </a:solidFill>
              </a:rPr>
              <a:t>!</a:t>
            </a: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5E329D1D-DBF7-4659-9C30-8C5A814AE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100162"/>
              </p:ext>
            </p:extLst>
          </p:nvPr>
        </p:nvGraphicFramePr>
        <p:xfrm>
          <a:off x="1109399" y="1792070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학교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프로그램명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:a16="http://schemas.microsoft.com/office/drawing/2014/main" id="{F48E996F-E89C-47C6-B483-B81EC09954E8}"/>
              </a:ext>
            </a:extLst>
          </p:cNvPr>
          <p:cNvSpPr/>
          <p:nvPr/>
        </p:nvSpPr>
        <p:spPr>
          <a:xfrm>
            <a:off x="1109397" y="4432844"/>
            <a:ext cx="7386609" cy="5030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광 고 배 너 영 역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FF7E8A0E-4B7D-4BE8-83CF-C09EDB9B4188}"/>
              </a:ext>
            </a:extLst>
          </p:cNvPr>
          <p:cNvGrpSpPr/>
          <p:nvPr/>
        </p:nvGrpSpPr>
        <p:grpSpPr>
          <a:xfrm>
            <a:off x="1109396" y="6003998"/>
            <a:ext cx="7386609" cy="836426"/>
            <a:chOff x="1109397" y="3319424"/>
            <a:chExt cx="7386609" cy="8364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32E767DF-9D57-4B31-B611-2193B20E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397" y="3319424"/>
              <a:ext cx="836426" cy="8364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9C2F903-8149-4DFB-AB8D-85F4CF4AF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931" y="3527579"/>
              <a:ext cx="5934075" cy="4572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524B2FB-2808-45DE-B592-10144E8AE077}"/>
              </a:ext>
            </a:extLst>
          </p:cNvPr>
          <p:cNvSpPr/>
          <p:nvPr/>
        </p:nvSpPr>
        <p:spPr>
          <a:xfrm>
            <a:off x="1109396" y="5008413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주 의 사 항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*</a:t>
            </a:r>
            <a:r>
              <a:rPr lang="ko-KR" altLang="en-US" sz="1200" dirty="0">
                <a:solidFill>
                  <a:schemeClr val="tx1"/>
                </a:solidFill>
              </a:rPr>
              <a:t>텍스트 </a:t>
            </a:r>
            <a:r>
              <a:rPr lang="en-US" altLang="ko-KR" sz="1200" dirty="0">
                <a:solidFill>
                  <a:schemeClr val="tx1"/>
                </a:solidFill>
              </a:rPr>
              <a:t>&amp; </a:t>
            </a:r>
            <a:r>
              <a:rPr lang="ko-KR" altLang="en-US" sz="1200" dirty="0" err="1">
                <a:solidFill>
                  <a:schemeClr val="tx1"/>
                </a:solidFill>
              </a:rPr>
              <a:t>링크삽입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AF58C17E-678C-4D02-B24B-035AD83BFE1F}"/>
              </a:ext>
            </a:extLst>
          </p:cNvPr>
          <p:cNvSpPr/>
          <p:nvPr/>
        </p:nvSpPr>
        <p:spPr>
          <a:xfrm>
            <a:off x="1651338" y="12216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24AC27E9-881C-4957-97EB-CD24C2320322}"/>
              </a:ext>
            </a:extLst>
          </p:cNvPr>
          <p:cNvSpPr/>
          <p:nvPr/>
        </p:nvSpPr>
        <p:spPr>
          <a:xfrm>
            <a:off x="6126355" y="16916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AA911CC-C030-470A-B7EA-5B1E4E38CCF4}"/>
              </a:ext>
            </a:extLst>
          </p:cNvPr>
          <p:cNvSpPr/>
          <p:nvPr/>
        </p:nvSpPr>
        <p:spPr>
          <a:xfrm>
            <a:off x="7367854" y="158070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23F0F82-C55A-4653-86F2-C15F34386336}"/>
              </a:ext>
            </a:extLst>
          </p:cNvPr>
          <p:cNvSpPr/>
          <p:nvPr/>
        </p:nvSpPr>
        <p:spPr>
          <a:xfrm>
            <a:off x="6089277" y="1819020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F66B05E6-F93B-48C9-A29C-0881CD5E3F4F}"/>
              </a:ext>
            </a:extLst>
          </p:cNvPr>
          <p:cNvSpPr/>
          <p:nvPr/>
        </p:nvSpPr>
        <p:spPr>
          <a:xfrm>
            <a:off x="6096000" y="2169245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A5D4988F-B753-4C80-BC82-2F4227C0940D}"/>
              </a:ext>
            </a:extLst>
          </p:cNvPr>
          <p:cNvSpPr/>
          <p:nvPr/>
        </p:nvSpPr>
        <p:spPr>
          <a:xfrm>
            <a:off x="4054557" y="452866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7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87F5B8-46ED-4D9F-B359-B32066793ABB}"/>
              </a:ext>
            </a:extLst>
          </p:cNvPr>
          <p:cNvSpPr txBox="1"/>
          <p:nvPr/>
        </p:nvSpPr>
        <p:spPr>
          <a:xfrm>
            <a:off x="9113093" y="350728"/>
            <a:ext cx="3041779" cy="4843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2.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5"/>
              </a:rPr>
              <a:t>https://www.connectedu.com/partners</a:t>
            </a:r>
            <a:r>
              <a:rPr lang="en-US" altLang="ko-KR" sz="900" dirty="0"/>
              <a:t> (</a:t>
            </a:r>
            <a:r>
              <a:rPr lang="ko-KR" altLang="en-US" sz="900" dirty="0"/>
              <a:t>가제</a:t>
            </a:r>
            <a:r>
              <a:rPr lang="en-US" altLang="ko-KR" sz="900" dirty="0"/>
              <a:t>)</a:t>
            </a:r>
            <a:r>
              <a:rPr lang="ko-KR" altLang="en-US" sz="900" dirty="0"/>
              <a:t>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6"/>
              </a:rPr>
              <a:t>https://www.connectedu.com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4. </a:t>
            </a:r>
            <a:r>
              <a:rPr lang="ko-KR" altLang="en-US" sz="900" dirty="0"/>
              <a:t>메일 수신자가 관리하는 학교</a:t>
            </a:r>
            <a:r>
              <a:rPr lang="en-US" altLang="ko-KR" sz="900" dirty="0"/>
              <a:t> / </a:t>
            </a:r>
            <a:r>
              <a:rPr lang="ko-KR" altLang="en-US" sz="900" dirty="0"/>
              <a:t>프로그램명 자동입력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*</a:t>
            </a:r>
            <a:r>
              <a:rPr lang="ko-KR" altLang="en-US" sz="900" dirty="0"/>
              <a:t>수집 데이터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단기활동</a:t>
            </a:r>
            <a:r>
              <a:rPr lang="en-US" altLang="ko-KR" sz="900" dirty="0"/>
              <a:t>: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 단기활동</a:t>
            </a:r>
            <a:r>
              <a:rPr lang="en-US" altLang="ko-KR" sz="900" dirty="0"/>
              <a:t>: </a:t>
            </a:r>
            <a:r>
              <a:rPr lang="ko-KR" altLang="en-US" sz="900" dirty="0"/>
              <a:t>온라인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5. </a:t>
            </a:r>
            <a:r>
              <a:rPr lang="ko-KR" altLang="en-US" sz="900" dirty="0" err="1"/>
              <a:t>커넥티드가</a:t>
            </a:r>
            <a:r>
              <a:rPr lang="ko-KR" altLang="en-US" sz="900" dirty="0"/>
              <a:t> 입력하는 지원자 정보에서 추출 </a:t>
            </a:r>
            <a:r>
              <a:rPr lang="en-US" altLang="ko-KR" sz="900" dirty="0"/>
              <a:t>(</a:t>
            </a:r>
            <a:r>
              <a:rPr lang="ko-KR" altLang="en-US" sz="900" dirty="0"/>
              <a:t>기획서 </a:t>
            </a:r>
            <a:r>
              <a:rPr lang="en-US" altLang="ko-KR" sz="900" dirty="0"/>
              <a:t>P.40)</a:t>
            </a:r>
          </a:p>
          <a:p>
            <a:pPr>
              <a:lnSpc>
                <a:spcPct val="150000"/>
              </a:lnSpc>
            </a:pPr>
            <a:r>
              <a:rPr lang="en-US" altLang="ko-KR" sz="900" dirty="0"/>
              <a:t>6. </a:t>
            </a:r>
            <a:r>
              <a:rPr lang="ko-KR" altLang="en-US" sz="900" dirty="0"/>
              <a:t>버튼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지원자리스트로 이동</a:t>
            </a:r>
            <a:r>
              <a:rPr lang="en-US" altLang="ko-KR" sz="900" dirty="0"/>
              <a:t>(</a:t>
            </a:r>
            <a:r>
              <a:rPr lang="ko-KR" altLang="en-US" sz="900" dirty="0" err="1"/>
              <a:t>파트너스</a:t>
            </a:r>
            <a:r>
              <a:rPr lang="ko-KR" altLang="en-US" sz="900" dirty="0"/>
              <a:t> 로그인 화면 </a:t>
            </a:r>
            <a:r>
              <a:rPr lang="en-US" altLang="ko-KR" sz="900" dirty="0"/>
              <a:t>-&gt; </a:t>
            </a:r>
            <a:r>
              <a:rPr lang="ko-KR" altLang="en-US" sz="900" dirty="0"/>
              <a:t>로그인 </a:t>
            </a:r>
            <a:r>
              <a:rPr lang="en-US" altLang="ko-KR" sz="900" dirty="0"/>
              <a:t>-&gt;</a:t>
            </a:r>
            <a:r>
              <a:rPr lang="ko-KR" altLang="en-US" sz="900" dirty="0"/>
              <a:t> 지원자리스트</a:t>
            </a:r>
            <a:r>
              <a:rPr lang="en-US" altLang="ko-KR" sz="900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900" dirty="0"/>
              <a:t>7. </a:t>
            </a:r>
            <a:r>
              <a:rPr lang="ko-KR" altLang="en-US" sz="900" dirty="0"/>
              <a:t>이미지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배너 삽입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8.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지원자명</a:t>
            </a:r>
            <a:r>
              <a:rPr lang="en-US" altLang="ko-KR" sz="900" dirty="0"/>
              <a:t>, </a:t>
            </a:r>
            <a:r>
              <a:rPr lang="ko-KR" altLang="en-US" sz="900" dirty="0"/>
              <a:t>국적</a:t>
            </a:r>
            <a:r>
              <a:rPr lang="en-US" altLang="ko-KR" sz="900" dirty="0"/>
              <a:t>, </a:t>
            </a:r>
            <a:r>
              <a:rPr lang="ko-KR" altLang="en-US" sz="900" dirty="0"/>
              <a:t>생년월일</a:t>
            </a:r>
            <a:r>
              <a:rPr lang="en-US" altLang="ko-KR" sz="900" dirty="0"/>
              <a:t>, </a:t>
            </a:r>
            <a:r>
              <a:rPr lang="ko-KR" altLang="en-US" sz="900" dirty="0"/>
              <a:t>성별</a:t>
            </a:r>
            <a:r>
              <a:rPr lang="en-US" altLang="ko-KR" sz="900" dirty="0"/>
              <a:t>, </a:t>
            </a:r>
            <a:r>
              <a:rPr lang="ko-KR" altLang="en-US" sz="900" dirty="0"/>
              <a:t>모국어</a:t>
            </a:r>
            <a:endParaRPr lang="en-US" altLang="ko-KR" sz="900" dirty="0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A1416E4A-711F-49D2-8849-347902539E36}"/>
              </a:ext>
            </a:extLst>
          </p:cNvPr>
          <p:cNvSpPr/>
          <p:nvPr/>
        </p:nvSpPr>
        <p:spPr>
          <a:xfrm>
            <a:off x="1150092" y="611166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8</a:t>
            </a:r>
            <a:endParaRPr lang="ko-KR" altLang="en-US" sz="1100" dirty="0"/>
          </a:p>
        </p:txBody>
      </p:sp>
      <p:graphicFrame>
        <p:nvGraphicFramePr>
          <p:cNvPr id="27" name="표 12">
            <a:extLst>
              <a:ext uri="{FF2B5EF4-FFF2-40B4-BE49-F238E27FC236}">
                <a16:creationId xmlns:a16="http://schemas.microsoft.com/office/drawing/2014/main" id="{8142D989-3395-44B2-942B-D97EC844A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263762"/>
              </p:ext>
            </p:extLst>
          </p:nvPr>
        </p:nvGraphicFramePr>
        <p:xfrm>
          <a:off x="1114467" y="2527710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국적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graphicFrame>
        <p:nvGraphicFramePr>
          <p:cNvPr id="28" name="표 12">
            <a:extLst>
              <a:ext uri="{FF2B5EF4-FFF2-40B4-BE49-F238E27FC236}">
                <a16:creationId xmlns:a16="http://schemas.microsoft.com/office/drawing/2014/main" id="{CDC21DC9-88C5-4A3B-A18C-C7E309BCD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383429"/>
              </p:ext>
            </p:extLst>
          </p:nvPr>
        </p:nvGraphicFramePr>
        <p:xfrm>
          <a:off x="1114467" y="2906912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생년월일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>
                          <a:solidFill>
                            <a:schemeClr val="tx1"/>
                          </a:solidFill>
                        </a:rPr>
                        <a:t>Yyyy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/mm/dd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graphicFrame>
        <p:nvGraphicFramePr>
          <p:cNvPr id="30" name="표 12">
            <a:extLst>
              <a:ext uri="{FF2B5EF4-FFF2-40B4-BE49-F238E27FC236}">
                <a16:creationId xmlns:a16="http://schemas.microsoft.com/office/drawing/2014/main" id="{7E51E8BF-A9E3-4CD3-B281-4AD8B006C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693684"/>
              </p:ext>
            </p:extLst>
          </p:nvPr>
        </p:nvGraphicFramePr>
        <p:xfrm>
          <a:off x="1109395" y="3301806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성별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Male / Female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graphicFrame>
        <p:nvGraphicFramePr>
          <p:cNvPr id="31" name="표 12">
            <a:extLst>
              <a:ext uri="{FF2B5EF4-FFF2-40B4-BE49-F238E27FC236}">
                <a16:creationId xmlns:a16="http://schemas.microsoft.com/office/drawing/2014/main" id="{8528E8AE-8F1D-45B4-9A92-C0CABED2F1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708306"/>
              </p:ext>
            </p:extLst>
          </p:nvPr>
        </p:nvGraphicFramePr>
        <p:xfrm>
          <a:off x="1150092" y="3681008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모국어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32" name="타원 31">
            <a:extLst>
              <a:ext uri="{FF2B5EF4-FFF2-40B4-BE49-F238E27FC236}">
                <a16:creationId xmlns:a16="http://schemas.microsoft.com/office/drawing/2014/main" id="{AF5D1376-A534-4059-88C1-48D8752AD878}"/>
              </a:ext>
            </a:extLst>
          </p:cNvPr>
          <p:cNvSpPr/>
          <p:nvPr/>
        </p:nvSpPr>
        <p:spPr>
          <a:xfrm>
            <a:off x="6107758" y="256185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34" name="타원 33">
            <a:extLst>
              <a:ext uri="{FF2B5EF4-FFF2-40B4-BE49-F238E27FC236}">
                <a16:creationId xmlns:a16="http://schemas.microsoft.com/office/drawing/2014/main" id="{DEF8E040-0468-4734-AFF7-6D66E7768C75}"/>
              </a:ext>
            </a:extLst>
          </p:cNvPr>
          <p:cNvSpPr/>
          <p:nvPr/>
        </p:nvSpPr>
        <p:spPr>
          <a:xfrm>
            <a:off x="5680246" y="294125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35" name="타원 34">
            <a:extLst>
              <a:ext uri="{FF2B5EF4-FFF2-40B4-BE49-F238E27FC236}">
                <a16:creationId xmlns:a16="http://schemas.microsoft.com/office/drawing/2014/main" id="{97AE734A-25F0-43BD-9CB7-13B40B2BFB23}"/>
              </a:ext>
            </a:extLst>
          </p:cNvPr>
          <p:cNvSpPr/>
          <p:nvPr/>
        </p:nvSpPr>
        <p:spPr>
          <a:xfrm>
            <a:off x="5573368" y="334618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36" name="타원 35">
            <a:extLst>
              <a:ext uri="{FF2B5EF4-FFF2-40B4-BE49-F238E27FC236}">
                <a16:creationId xmlns:a16="http://schemas.microsoft.com/office/drawing/2014/main" id="{16A0E176-7993-4888-9E83-F4F97C74F312}"/>
              </a:ext>
            </a:extLst>
          </p:cNvPr>
          <p:cNvSpPr/>
          <p:nvPr/>
        </p:nvSpPr>
        <p:spPr>
          <a:xfrm>
            <a:off x="6340111" y="3761939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D8AB2F-D5B1-486D-A513-117328C04D43}"/>
              </a:ext>
            </a:extLst>
          </p:cNvPr>
          <p:cNvSpPr/>
          <p:nvPr/>
        </p:nvSpPr>
        <p:spPr>
          <a:xfrm>
            <a:off x="4161435" y="4044893"/>
            <a:ext cx="1282535" cy="340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바로가기</a:t>
            </a:r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E69F4435-1DAD-4D21-B0FF-74DB6E28007E}"/>
              </a:ext>
            </a:extLst>
          </p:cNvPr>
          <p:cNvSpPr/>
          <p:nvPr/>
        </p:nvSpPr>
        <p:spPr>
          <a:xfrm>
            <a:off x="4054557" y="4023134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6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54200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표 12">
            <a:extLst>
              <a:ext uri="{FF2B5EF4-FFF2-40B4-BE49-F238E27FC236}">
                <a16:creationId xmlns:a16="http://schemas.microsoft.com/office/drawing/2014/main" id="{95BBEC45-2191-4346-93AD-9BCA5F69E348}"/>
              </a:ext>
            </a:extLst>
          </p:cNvPr>
          <p:cNvGraphicFramePr>
            <a:graphicFrameLocks noGrp="1"/>
          </p:cNvGraphicFramePr>
          <p:nvPr/>
        </p:nvGraphicFramePr>
        <p:xfrm>
          <a:off x="1109395" y="2146129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지원자명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FEFC4-816A-49C0-9177-CE5584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6C622D9-92DA-4B9B-9409-E1698875F5E5}" type="slidenum">
              <a:rPr lang="ko-KR" altLang="en-US" smtClean="0">
                <a:solidFill>
                  <a:prstClr val="black"/>
                </a:solidFill>
              </a:rPr>
              <a:pPr algn="ctr"/>
              <a:t>5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제목 14">
            <a:extLst>
              <a:ext uri="{FF2B5EF4-FFF2-40B4-BE49-F238E27FC236}">
                <a16:creationId xmlns:a16="http://schemas.microsoft.com/office/drawing/2014/main" id="{1DEEF3F4-551A-4BDE-8C73-A7F8C36EDFAC}"/>
              </a:ext>
            </a:extLst>
          </p:cNvPr>
          <p:cNvSpPr txBox="1">
            <a:spLocks/>
          </p:cNvSpPr>
          <p:nvPr/>
        </p:nvSpPr>
        <p:spPr>
          <a:xfrm>
            <a:off x="780455" y="14916"/>
            <a:ext cx="1741766" cy="28803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신규 지원자 발생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A7674A-22DD-4404-ADB3-CC389FA8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01" y="53847"/>
            <a:ext cx="836426" cy="8364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C11E9-6D57-47BA-9750-8A7C33659F1C}"/>
              </a:ext>
            </a:extLst>
          </p:cNvPr>
          <p:cNvSpPr txBox="1"/>
          <p:nvPr/>
        </p:nvSpPr>
        <p:spPr>
          <a:xfrm>
            <a:off x="6239699" y="318172"/>
            <a:ext cx="22563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dirty="0" err="1"/>
              <a:t>파트너스</a:t>
            </a:r>
            <a:r>
              <a:rPr lang="ko-KR" altLang="en-US" sz="1400" dirty="0"/>
              <a:t> 홈 </a:t>
            </a:r>
            <a:r>
              <a:rPr lang="en-US" altLang="ko-KR" sz="1400" dirty="0"/>
              <a:t>| </a:t>
            </a:r>
            <a:r>
              <a:rPr lang="ko-KR" altLang="en-US" sz="1400" dirty="0"/>
              <a:t>커넥티드 홈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5008BE6-AEEC-4529-9EEE-281C4E2F89B9}"/>
              </a:ext>
            </a:extLst>
          </p:cNvPr>
          <p:cNvSpPr/>
          <p:nvPr/>
        </p:nvSpPr>
        <p:spPr>
          <a:xfrm>
            <a:off x="1109401" y="770546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학교등록 완료 안내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 </a:t>
            </a:r>
            <a:r>
              <a:rPr lang="ko-KR" altLang="en-US" sz="1200" dirty="0">
                <a:solidFill>
                  <a:schemeClr val="tx1"/>
                </a:solidFill>
              </a:rPr>
              <a:t>담당자님 안녕하세요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지원자 </a:t>
            </a:r>
            <a:r>
              <a:rPr lang="en-US" altLang="ko-KR" sz="1200" dirty="0">
                <a:solidFill>
                  <a:schemeClr val="tx1"/>
                </a:solidFill>
              </a:rPr>
              <a:t>B</a:t>
            </a:r>
            <a:r>
              <a:rPr lang="ko-KR" altLang="en-US" sz="1200" dirty="0">
                <a:solidFill>
                  <a:schemeClr val="tx1"/>
                </a:solidFill>
              </a:rPr>
              <a:t>의 서류가 업로드 되었습니다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지원자 정보를 확인해 주시기 바랍니다</a:t>
            </a:r>
            <a:r>
              <a:rPr lang="en-US" altLang="ko-KR" sz="1200" dirty="0">
                <a:solidFill>
                  <a:schemeClr val="tx1"/>
                </a:solidFill>
              </a:rPr>
              <a:t>!</a:t>
            </a: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5E329D1D-DBF7-4659-9C30-8C5A814AE7C2}"/>
              </a:ext>
            </a:extLst>
          </p:cNvPr>
          <p:cNvGraphicFramePr>
            <a:graphicFrameLocks noGrp="1"/>
          </p:cNvGraphicFramePr>
          <p:nvPr/>
        </p:nvGraphicFramePr>
        <p:xfrm>
          <a:off x="1109399" y="1792070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학교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프로그램명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:a16="http://schemas.microsoft.com/office/drawing/2014/main" id="{F48E996F-E89C-47C6-B483-B81EC09954E8}"/>
              </a:ext>
            </a:extLst>
          </p:cNvPr>
          <p:cNvSpPr/>
          <p:nvPr/>
        </p:nvSpPr>
        <p:spPr>
          <a:xfrm>
            <a:off x="1109397" y="4432844"/>
            <a:ext cx="7386609" cy="5030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광 고 배 너 영 역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FF7E8A0E-4B7D-4BE8-83CF-C09EDB9B4188}"/>
              </a:ext>
            </a:extLst>
          </p:cNvPr>
          <p:cNvGrpSpPr/>
          <p:nvPr/>
        </p:nvGrpSpPr>
        <p:grpSpPr>
          <a:xfrm>
            <a:off x="1109396" y="6003998"/>
            <a:ext cx="7386609" cy="836426"/>
            <a:chOff x="1109397" y="3319424"/>
            <a:chExt cx="7386609" cy="8364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32E767DF-9D57-4B31-B611-2193B20E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397" y="3319424"/>
              <a:ext cx="836426" cy="8364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9C2F903-8149-4DFB-AB8D-85F4CF4AF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931" y="3527579"/>
              <a:ext cx="5934075" cy="4572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524B2FB-2808-45DE-B592-10144E8AE077}"/>
              </a:ext>
            </a:extLst>
          </p:cNvPr>
          <p:cNvSpPr/>
          <p:nvPr/>
        </p:nvSpPr>
        <p:spPr>
          <a:xfrm>
            <a:off x="1109396" y="5008413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주 의 사 항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*</a:t>
            </a:r>
            <a:r>
              <a:rPr lang="ko-KR" altLang="en-US" sz="1200" dirty="0">
                <a:solidFill>
                  <a:schemeClr val="tx1"/>
                </a:solidFill>
              </a:rPr>
              <a:t>텍스트 </a:t>
            </a:r>
            <a:r>
              <a:rPr lang="en-US" altLang="ko-KR" sz="1200" dirty="0">
                <a:solidFill>
                  <a:schemeClr val="tx1"/>
                </a:solidFill>
              </a:rPr>
              <a:t>&amp; </a:t>
            </a:r>
            <a:r>
              <a:rPr lang="ko-KR" altLang="en-US" sz="1200" dirty="0" err="1">
                <a:solidFill>
                  <a:schemeClr val="tx1"/>
                </a:solidFill>
              </a:rPr>
              <a:t>링크삽입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AF58C17E-678C-4D02-B24B-035AD83BFE1F}"/>
              </a:ext>
            </a:extLst>
          </p:cNvPr>
          <p:cNvSpPr/>
          <p:nvPr/>
        </p:nvSpPr>
        <p:spPr>
          <a:xfrm>
            <a:off x="1651338" y="12216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24AC27E9-881C-4957-97EB-CD24C2320322}"/>
              </a:ext>
            </a:extLst>
          </p:cNvPr>
          <p:cNvSpPr/>
          <p:nvPr/>
        </p:nvSpPr>
        <p:spPr>
          <a:xfrm>
            <a:off x="6126355" y="16916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AA911CC-C030-470A-B7EA-5B1E4E38CCF4}"/>
              </a:ext>
            </a:extLst>
          </p:cNvPr>
          <p:cNvSpPr/>
          <p:nvPr/>
        </p:nvSpPr>
        <p:spPr>
          <a:xfrm>
            <a:off x="7367854" y="158070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23F0F82-C55A-4653-86F2-C15F34386336}"/>
              </a:ext>
            </a:extLst>
          </p:cNvPr>
          <p:cNvSpPr/>
          <p:nvPr/>
        </p:nvSpPr>
        <p:spPr>
          <a:xfrm>
            <a:off x="6089277" y="1819020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F66B05E6-F93B-48C9-A29C-0881CD5E3F4F}"/>
              </a:ext>
            </a:extLst>
          </p:cNvPr>
          <p:cNvSpPr/>
          <p:nvPr/>
        </p:nvSpPr>
        <p:spPr>
          <a:xfrm>
            <a:off x="6096000" y="2169245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A5D4988F-B753-4C80-BC82-2F4227C0940D}"/>
              </a:ext>
            </a:extLst>
          </p:cNvPr>
          <p:cNvSpPr/>
          <p:nvPr/>
        </p:nvSpPr>
        <p:spPr>
          <a:xfrm>
            <a:off x="3952750" y="4078785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7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87F5B8-46ED-4D9F-B359-B32066793ABB}"/>
              </a:ext>
            </a:extLst>
          </p:cNvPr>
          <p:cNvSpPr txBox="1"/>
          <p:nvPr/>
        </p:nvSpPr>
        <p:spPr>
          <a:xfrm>
            <a:off x="9113093" y="350728"/>
            <a:ext cx="3041779" cy="5051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2.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5"/>
              </a:rPr>
              <a:t>https://www.connectedu.com/partners</a:t>
            </a:r>
            <a:r>
              <a:rPr lang="en-US" altLang="ko-KR" sz="900" dirty="0"/>
              <a:t> (</a:t>
            </a:r>
            <a:r>
              <a:rPr lang="ko-KR" altLang="en-US" sz="900" dirty="0"/>
              <a:t>가제</a:t>
            </a:r>
            <a:r>
              <a:rPr lang="en-US" altLang="ko-KR" sz="900" dirty="0"/>
              <a:t>)</a:t>
            </a:r>
            <a:r>
              <a:rPr lang="ko-KR" altLang="en-US" sz="900" dirty="0"/>
              <a:t>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6"/>
              </a:rPr>
              <a:t>https://www.connectedu.com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4. </a:t>
            </a:r>
            <a:r>
              <a:rPr lang="ko-KR" altLang="en-US" sz="900" dirty="0"/>
              <a:t>메일 수신자가 관리하는 학교</a:t>
            </a:r>
            <a:r>
              <a:rPr lang="en-US" altLang="ko-KR" sz="900" dirty="0"/>
              <a:t> / </a:t>
            </a:r>
            <a:r>
              <a:rPr lang="ko-KR" altLang="en-US" sz="900" dirty="0"/>
              <a:t>프로그램명 자동입력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*</a:t>
            </a:r>
            <a:r>
              <a:rPr lang="ko-KR" altLang="en-US" sz="900" dirty="0"/>
              <a:t>수집 데이터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단기활동</a:t>
            </a:r>
            <a:r>
              <a:rPr lang="en-US" altLang="ko-KR" sz="900" dirty="0"/>
              <a:t>: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 단기활동</a:t>
            </a:r>
            <a:r>
              <a:rPr lang="en-US" altLang="ko-KR" sz="900" dirty="0"/>
              <a:t>: </a:t>
            </a:r>
            <a:r>
              <a:rPr lang="ko-KR" altLang="en-US" sz="900" dirty="0"/>
              <a:t>온라인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5. </a:t>
            </a:r>
            <a:r>
              <a:rPr lang="ko-KR" altLang="en-US" sz="900" dirty="0"/>
              <a:t>지원자명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6. </a:t>
            </a:r>
            <a:r>
              <a:rPr lang="ko-KR" altLang="en-US" sz="900" dirty="0"/>
              <a:t>지원자가 제출한</a:t>
            </a:r>
            <a:r>
              <a:rPr lang="en-US" altLang="ko-KR" sz="900" dirty="0"/>
              <a:t>(</a:t>
            </a:r>
            <a:r>
              <a:rPr lang="ko-KR" altLang="en-US" sz="900" dirty="0" err="1"/>
              <a:t>커넥티드가</a:t>
            </a:r>
            <a:r>
              <a:rPr lang="ko-KR" altLang="en-US" sz="900" dirty="0"/>
              <a:t> 대행</a:t>
            </a:r>
            <a:r>
              <a:rPr lang="en-US" altLang="ko-KR" sz="900" dirty="0"/>
              <a:t>)</a:t>
            </a:r>
            <a:r>
              <a:rPr lang="ko-KR" altLang="en-US" sz="900" dirty="0"/>
              <a:t> 서류 리스트 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-&gt; </a:t>
            </a:r>
            <a:r>
              <a:rPr lang="ko-KR" altLang="en-US" sz="900" dirty="0"/>
              <a:t>학교가 입력한 </a:t>
            </a:r>
            <a:r>
              <a:rPr lang="en-US" altLang="ko-KR" sz="900" dirty="0"/>
              <a:t>“</a:t>
            </a:r>
            <a:r>
              <a:rPr lang="ko-KR" altLang="en-US" sz="900" dirty="0"/>
              <a:t>파일명</a:t>
            </a:r>
            <a:r>
              <a:rPr lang="en-US" altLang="ko-KR" sz="900" dirty="0"/>
              <a:t>” </a:t>
            </a:r>
            <a:r>
              <a:rPr lang="ko-KR" altLang="en-US" sz="900" dirty="0" err="1"/>
              <a:t>끌어오기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7. </a:t>
            </a:r>
            <a:r>
              <a:rPr lang="ko-KR" altLang="en-US" sz="900" dirty="0"/>
              <a:t>버튼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지원자리스트로 이동</a:t>
            </a:r>
            <a:r>
              <a:rPr lang="en-US" altLang="ko-KR" sz="900" dirty="0"/>
              <a:t>(</a:t>
            </a:r>
            <a:r>
              <a:rPr lang="ko-KR" altLang="en-US" sz="900" dirty="0" err="1"/>
              <a:t>파트너스</a:t>
            </a:r>
            <a:r>
              <a:rPr lang="ko-KR" altLang="en-US" sz="900" dirty="0"/>
              <a:t> 로그인 화면 </a:t>
            </a:r>
            <a:r>
              <a:rPr lang="en-US" altLang="ko-KR" sz="900" dirty="0"/>
              <a:t>-&gt; </a:t>
            </a:r>
            <a:r>
              <a:rPr lang="ko-KR" altLang="en-US" sz="900" dirty="0"/>
              <a:t>로그인 </a:t>
            </a:r>
            <a:r>
              <a:rPr lang="en-US" altLang="ko-KR" sz="900" dirty="0"/>
              <a:t>-&gt;</a:t>
            </a:r>
            <a:r>
              <a:rPr lang="ko-KR" altLang="en-US" sz="900" dirty="0"/>
              <a:t> 지원자리스트</a:t>
            </a:r>
            <a:r>
              <a:rPr lang="en-US" altLang="ko-KR" sz="900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900" dirty="0"/>
              <a:t>8. </a:t>
            </a:r>
            <a:r>
              <a:rPr lang="ko-KR" altLang="en-US" sz="900" dirty="0"/>
              <a:t>이미지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배너 삽입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9.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지원자명</a:t>
            </a:r>
            <a:r>
              <a:rPr lang="en-US" altLang="ko-KR" sz="900" dirty="0"/>
              <a:t>, </a:t>
            </a:r>
            <a:r>
              <a:rPr lang="ko-KR" altLang="en-US" sz="900" dirty="0"/>
              <a:t>국적</a:t>
            </a:r>
            <a:r>
              <a:rPr lang="en-US" altLang="ko-KR" sz="900" dirty="0"/>
              <a:t>, </a:t>
            </a:r>
            <a:r>
              <a:rPr lang="ko-KR" altLang="en-US" sz="900" dirty="0"/>
              <a:t>생년월일</a:t>
            </a:r>
            <a:r>
              <a:rPr lang="en-US" altLang="ko-KR" sz="900" dirty="0"/>
              <a:t>, </a:t>
            </a:r>
            <a:r>
              <a:rPr lang="ko-KR" altLang="en-US" sz="900" dirty="0"/>
              <a:t>성별</a:t>
            </a:r>
            <a:r>
              <a:rPr lang="en-US" altLang="ko-KR" sz="900" dirty="0"/>
              <a:t>, </a:t>
            </a:r>
            <a:r>
              <a:rPr lang="ko-KR" altLang="en-US" sz="900" dirty="0"/>
              <a:t>모국어</a:t>
            </a:r>
            <a:endParaRPr lang="en-US" altLang="ko-KR" sz="900" dirty="0"/>
          </a:p>
        </p:txBody>
      </p:sp>
      <p:graphicFrame>
        <p:nvGraphicFramePr>
          <p:cNvPr id="27" name="표 12">
            <a:extLst>
              <a:ext uri="{FF2B5EF4-FFF2-40B4-BE49-F238E27FC236}">
                <a16:creationId xmlns:a16="http://schemas.microsoft.com/office/drawing/2014/main" id="{8142D989-3395-44B2-942B-D97EC844A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328574"/>
              </p:ext>
            </p:extLst>
          </p:nvPr>
        </p:nvGraphicFramePr>
        <p:xfrm>
          <a:off x="1114467" y="2527710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제출서류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D8AB2F-D5B1-486D-A513-117328C04D43}"/>
              </a:ext>
            </a:extLst>
          </p:cNvPr>
          <p:cNvSpPr/>
          <p:nvPr/>
        </p:nvSpPr>
        <p:spPr>
          <a:xfrm>
            <a:off x="4161435" y="4044893"/>
            <a:ext cx="1282535" cy="340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바로가기</a:t>
            </a:r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E69F4435-1DAD-4D21-B0FF-74DB6E28007E}"/>
              </a:ext>
            </a:extLst>
          </p:cNvPr>
          <p:cNvSpPr/>
          <p:nvPr/>
        </p:nvSpPr>
        <p:spPr>
          <a:xfrm>
            <a:off x="6106224" y="258762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6</a:t>
            </a:r>
            <a:endParaRPr lang="ko-KR" altLang="en-US" sz="1100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AA3D751E-6753-4EC9-A6C4-39658647BACA}"/>
              </a:ext>
            </a:extLst>
          </p:cNvPr>
          <p:cNvSpPr/>
          <p:nvPr/>
        </p:nvSpPr>
        <p:spPr>
          <a:xfrm>
            <a:off x="4802700" y="2893470"/>
            <a:ext cx="3693305" cy="29072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b="1" dirty="0">
                <a:solidFill>
                  <a:schemeClr val="tx1"/>
                </a:solidFill>
              </a:rPr>
              <a:t>D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770F3147-0A16-414D-9356-AE574B76ABDB}"/>
              </a:ext>
            </a:extLst>
          </p:cNvPr>
          <p:cNvSpPr/>
          <p:nvPr/>
        </p:nvSpPr>
        <p:spPr>
          <a:xfrm>
            <a:off x="4802699" y="3223637"/>
            <a:ext cx="3693305" cy="29072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b="1" dirty="0">
                <a:solidFill>
                  <a:schemeClr val="tx1"/>
                </a:solidFill>
              </a:rPr>
              <a:t>E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34A42F-B5F7-444D-8A6C-2A1F2662B59B}"/>
              </a:ext>
            </a:extLst>
          </p:cNvPr>
          <p:cNvSpPr txBox="1"/>
          <p:nvPr/>
        </p:nvSpPr>
        <p:spPr>
          <a:xfrm>
            <a:off x="6459962" y="3514366"/>
            <a:ext cx="677108" cy="4866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ko-KR" sz="3200" b="1" dirty="0"/>
              <a:t>…</a:t>
            </a:r>
            <a:endParaRPr lang="ko-KR" altLang="en-US" sz="3200" b="1" dirty="0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A1416E4A-711F-49D2-8849-347902539E36}"/>
              </a:ext>
            </a:extLst>
          </p:cNvPr>
          <p:cNvSpPr/>
          <p:nvPr/>
        </p:nvSpPr>
        <p:spPr>
          <a:xfrm>
            <a:off x="3952750" y="4577504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8</a:t>
            </a:r>
            <a:endParaRPr lang="ko-KR" altLang="en-US" sz="1100" dirty="0"/>
          </a:p>
        </p:txBody>
      </p:sp>
      <p:sp>
        <p:nvSpPr>
          <p:cNvPr id="39" name="타원 38">
            <a:extLst>
              <a:ext uri="{FF2B5EF4-FFF2-40B4-BE49-F238E27FC236}">
                <a16:creationId xmlns:a16="http://schemas.microsoft.com/office/drawing/2014/main" id="{4CA40B34-F301-4A65-96F9-2834F3984463}"/>
              </a:ext>
            </a:extLst>
          </p:cNvPr>
          <p:cNvSpPr/>
          <p:nvPr/>
        </p:nvSpPr>
        <p:spPr>
          <a:xfrm>
            <a:off x="1109395" y="6195690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9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703631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991</Words>
  <Application>Microsoft Office PowerPoint</Application>
  <PresentationFormat>와이드스크린</PresentationFormat>
  <Paragraphs>223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커넥티드(CONNECT.ED)</dc:creator>
  <cp:lastModifiedBy>커넥티드(CONNECT.ED)</cp:lastModifiedBy>
  <cp:revision>29</cp:revision>
  <dcterms:created xsi:type="dcterms:W3CDTF">2020-12-30T06:35:07Z</dcterms:created>
  <dcterms:modified xsi:type="dcterms:W3CDTF">2021-05-18T01:04:32Z</dcterms:modified>
</cp:coreProperties>
</file>